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65" r:id="rId10"/>
    <p:sldId id="264" r:id="rId11"/>
    <p:sldId id="270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6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67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6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7C225-DAB2-4CFF-8498-BF320B0186B2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5692F-A898-4045-941C-2E88B397E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57</a:t>
            </a:fld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58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5692F-A898-4045-941C-2E88B397E4D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F097-B11F-4F99-923B-1947D0C39164}" type="datetimeFigureOut">
              <a:rPr lang="cs-CZ" smtClean="0"/>
              <a:pPr/>
              <a:t>1.6.2009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E4D0E-375E-403C-A499-6296D203A5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Onezval@seznam.cz" TargetMode="Externa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14489"/>
            <a:ext cx="9144000" cy="1885962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Century Gothic" pitchFamily="34" charset="0"/>
              </a:rPr>
              <a:t>ATLAS OBLAKŮ</a:t>
            </a:r>
            <a:endParaRPr lang="cs-CZ" sz="6000" b="1" dirty="0"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9144000" cy="114298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Ondřej Nezval</a:t>
            </a:r>
          </a:p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Cirrus</a:t>
            </a:r>
            <a:r>
              <a:rPr lang="cs-CZ" dirty="0" smtClean="0"/>
              <a:t> </a:t>
            </a:r>
            <a:r>
              <a:rPr lang="cs-CZ" dirty="0" err="1" smtClean="0"/>
              <a:t>uncinus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710746"/>
            <a:ext cx="5486400" cy="391885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</a:t>
            </a:r>
            <a:r>
              <a:rPr lang="cs-CZ" dirty="0" err="1" smtClean="0"/>
              <a:t>cirrovitý</a:t>
            </a:r>
            <a:endParaRPr lang="cs-CZ" dirty="0" smtClean="0"/>
          </a:p>
          <a:p>
            <a:r>
              <a:rPr lang="cs-CZ" dirty="0" smtClean="0"/>
              <a:t>TVAR: háčkovitý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www.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Cirrus</a:t>
            </a:r>
            <a:r>
              <a:rPr lang="cs-CZ" dirty="0" smtClean="0"/>
              <a:t> </a:t>
            </a:r>
            <a:r>
              <a:rPr lang="cs-CZ" dirty="0" err="1" smtClean="0"/>
              <a:t>uncinus</a:t>
            </a:r>
            <a:r>
              <a:rPr lang="cs-CZ" dirty="0" smtClean="0"/>
              <a:t> </a:t>
            </a:r>
            <a:r>
              <a:rPr lang="cs-CZ" dirty="0" err="1" smtClean="0"/>
              <a:t>intortus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849376"/>
            <a:ext cx="5486400" cy="364159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</a:t>
            </a:r>
            <a:r>
              <a:rPr lang="cs-CZ" dirty="0" err="1" smtClean="0"/>
              <a:t>cirrovitý</a:t>
            </a:r>
            <a:endParaRPr lang="cs-CZ" dirty="0" smtClean="0"/>
          </a:p>
          <a:p>
            <a:r>
              <a:rPr lang="cs-CZ" dirty="0" smtClean="0"/>
              <a:t>TVAR: háčkovitý</a:t>
            </a:r>
          </a:p>
          <a:p>
            <a:r>
              <a:rPr lang="cs-CZ" dirty="0" smtClean="0"/>
              <a:t>ODRŮDA: spletitý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www.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Cirrus</a:t>
            </a:r>
            <a:r>
              <a:rPr lang="cs-CZ" dirty="0" smtClean="0"/>
              <a:t> </a:t>
            </a:r>
            <a:r>
              <a:rPr lang="cs-CZ" dirty="0" err="1" smtClean="0"/>
              <a:t>fibratus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</a:t>
            </a:r>
            <a:r>
              <a:rPr lang="cs-CZ" dirty="0" err="1" smtClean="0"/>
              <a:t>cirrovitý</a:t>
            </a:r>
            <a:endParaRPr lang="cs-CZ" dirty="0" smtClean="0"/>
          </a:p>
          <a:p>
            <a:r>
              <a:rPr lang="cs-CZ" dirty="0" smtClean="0"/>
              <a:t>TVAR: vláknový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Cirrus</a:t>
            </a:r>
            <a:r>
              <a:rPr lang="cs-CZ" dirty="0" smtClean="0"/>
              <a:t> </a:t>
            </a:r>
            <a:r>
              <a:rPr lang="cs-CZ" dirty="0" err="1" smtClean="0"/>
              <a:t>fibratus</a:t>
            </a:r>
            <a:r>
              <a:rPr lang="cs-CZ" dirty="0" smtClean="0"/>
              <a:t> </a:t>
            </a:r>
            <a:r>
              <a:rPr lang="cs-CZ" dirty="0" err="1" smtClean="0"/>
              <a:t>intortus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</a:t>
            </a:r>
            <a:r>
              <a:rPr lang="cs-CZ" dirty="0" err="1" smtClean="0"/>
              <a:t>cirrovitý</a:t>
            </a:r>
            <a:endParaRPr lang="cs-CZ" dirty="0" smtClean="0"/>
          </a:p>
          <a:p>
            <a:r>
              <a:rPr lang="cs-CZ" dirty="0" smtClean="0"/>
              <a:t>TVAR: vláknový</a:t>
            </a:r>
          </a:p>
          <a:p>
            <a:r>
              <a:rPr lang="cs-CZ" dirty="0" smtClean="0"/>
              <a:t>ODRŮDA: spletitý, zakřivený</a:t>
            </a:r>
            <a:endParaRPr lang="cs-CZ" dirty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Cirrus</a:t>
            </a:r>
            <a:r>
              <a:rPr lang="cs-CZ" dirty="0" smtClean="0"/>
              <a:t> </a:t>
            </a:r>
            <a:r>
              <a:rPr lang="cs-CZ" dirty="0" err="1" smtClean="0"/>
              <a:t>fibratus</a:t>
            </a:r>
            <a:r>
              <a:rPr lang="cs-CZ" dirty="0" smtClean="0"/>
              <a:t> </a:t>
            </a:r>
            <a:r>
              <a:rPr lang="cs-CZ" dirty="0" err="1" smtClean="0"/>
              <a:t>radiatus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1127125"/>
            <a:ext cx="5486400" cy="30861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</a:t>
            </a:r>
            <a:r>
              <a:rPr lang="cs-CZ" dirty="0" err="1" smtClean="0"/>
              <a:t>cirrovitý</a:t>
            </a:r>
            <a:endParaRPr lang="cs-CZ" dirty="0" smtClean="0"/>
          </a:p>
          <a:p>
            <a:r>
              <a:rPr lang="cs-CZ" dirty="0" smtClean="0"/>
              <a:t>TVAR: vláknový</a:t>
            </a:r>
          </a:p>
          <a:p>
            <a:r>
              <a:rPr lang="cs-CZ" dirty="0" smtClean="0"/>
              <a:t>ODRŮDA: paprsčitý</a:t>
            </a:r>
            <a:endParaRPr lang="cs-CZ" dirty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www.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Cirrus</a:t>
            </a:r>
            <a:r>
              <a:rPr lang="cs-CZ" dirty="0" smtClean="0"/>
              <a:t> </a:t>
            </a:r>
            <a:r>
              <a:rPr lang="cs-CZ" dirty="0" err="1" smtClean="0"/>
              <a:t>fibratus</a:t>
            </a:r>
            <a:r>
              <a:rPr lang="cs-CZ" dirty="0" smtClean="0"/>
              <a:t> </a:t>
            </a:r>
            <a:r>
              <a:rPr lang="cs-CZ" dirty="0" err="1" smtClean="0"/>
              <a:t>vertebratus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177604" y="612775"/>
            <a:ext cx="2715768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</a:t>
            </a:r>
            <a:r>
              <a:rPr lang="cs-CZ" dirty="0" err="1" smtClean="0"/>
              <a:t>cirrovitý</a:t>
            </a:r>
            <a:endParaRPr lang="cs-CZ" dirty="0" smtClean="0"/>
          </a:p>
          <a:p>
            <a:r>
              <a:rPr lang="cs-CZ" dirty="0" smtClean="0"/>
              <a:t>TVAR: vláknový</a:t>
            </a:r>
          </a:p>
          <a:p>
            <a:r>
              <a:rPr lang="cs-CZ" dirty="0" smtClean="0"/>
              <a:t>ODRŮDA: obratlový</a:t>
            </a:r>
            <a:endParaRPr lang="cs-CZ" dirty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www.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Cirrus</a:t>
            </a:r>
            <a:r>
              <a:rPr lang="cs-CZ" dirty="0" smtClean="0"/>
              <a:t> </a:t>
            </a:r>
            <a:r>
              <a:rPr lang="cs-CZ" dirty="0" err="1" smtClean="0"/>
              <a:t>spissatus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</a:t>
            </a:r>
            <a:r>
              <a:rPr lang="cs-CZ" dirty="0" err="1" smtClean="0"/>
              <a:t>cirrovitý</a:t>
            </a:r>
            <a:endParaRPr lang="cs-CZ" dirty="0" smtClean="0"/>
          </a:p>
          <a:p>
            <a:r>
              <a:rPr lang="cs-CZ" dirty="0" smtClean="0"/>
              <a:t>TVAR: hustý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Cirrus</a:t>
            </a:r>
            <a:r>
              <a:rPr lang="cs-CZ" dirty="0" smtClean="0"/>
              <a:t> </a:t>
            </a:r>
            <a:r>
              <a:rPr lang="cs-CZ" dirty="0" err="1" smtClean="0"/>
              <a:t>castellanus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41442"/>
            <a:ext cx="5486400" cy="405746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</a:t>
            </a:r>
            <a:r>
              <a:rPr lang="cs-CZ" dirty="0" err="1" smtClean="0"/>
              <a:t>cirrovitý</a:t>
            </a:r>
            <a:endParaRPr lang="cs-CZ" dirty="0" smtClean="0"/>
          </a:p>
          <a:p>
            <a:r>
              <a:rPr lang="cs-CZ" dirty="0" smtClean="0"/>
              <a:t>TVAR: cimbuřovitý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www.</a:t>
            </a:r>
            <a:r>
              <a:rPr kumimoji="0" lang="cs-CZ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Cirrus</a:t>
            </a:r>
            <a:r>
              <a:rPr lang="cs-CZ" dirty="0" smtClean="0"/>
              <a:t> </a:t>
            </a:r>
            <a:r>
              <a:rPr lang="cs-CZ" dirty="0" err="1" smtClean="0"/>
              <a:t>floccus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</a:t>
            </a:r>
            <a:r>
              <a:rPr lang="cs-CZ" dirty="0" err="1" smtClean="0"/>
              <a:t>cirrovitý</a:t>
            </a:r>
            <a:endParaRPr lang="cs-CZ" dirty="0" smtClean="0"/>
          </a:p>
          <a:p>
            <a:r>
              <a:rPr lang="cs-CZ" dirty="0" smtClean="0"/>
              <a:t>TVAR: vločkovitý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Cirrocumulus</a:t>
            </a:r>
            <a:r>
              <a:rPr lang="cs-CZ" dirty="0" smtClean="0"/>
              <a:t> </a:t>
            </a:r>
            <a:r>
              <a:rPr lang="cs-CZ" dirty="0" err="1" smtClean="0"/>
              <a:t>stratiformis</a:t>
            </a:r>
            <a:r>
              <a:rPr lang="cs-CZ" dirty="0" smtClean="0"/>
              <a:t> </a:t>
            </a:r>
            <a:r>
              <a:rPr lang="cs-CZ" dirty="0" err="1" smtClean="0"/>
              <a:t>undulatus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rozprostírající se do vrstvy</a:t>
            </a:r>
          </a:p>
          <a:p>
            <a:r>
              <a:rPr lang="cs-CZ" dirty="0" smtClean="0"/>
              <a:t>ODRŮDA: vlnovitý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MEZINÁRODNÍ NÁZVOSLOVÍ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000107"/>
          <a:ext cx="9144000" cy="49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PATRO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DRUH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TVAR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ODRŮDA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ZVLÁŠTNOST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VYSOKÉ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Cirrus</a:t>
                      </a:r>
                      <a:r>
                        <a:rPr lang="cs-CZ" sz="1200" dirty="0" smtClean="0"/>
                        <a:t> </a:t>
                      </a:r>
                    </a:p>
                    <a:p>
                      <a:r>
                        <a:rPr lang="cs-CZ" sz="1200" dirty="0" smtClean="0"/>
                        <a:t>(řasa)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Fibratus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(vláknitý)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Intortus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(zakřivený)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Mamma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</a:t>
                      </a:r>
                      <a:r>
                        <a:rPr lang="cs-CZ" sz="1200" dirty="0" err="1" smtClean="0"/>
                        <a:t>vemenovitý</a:t>
                      </a:r>
                      <a:r>
                        <a:rPr lang="cs-CZ" sz="1200" dirty="0" smtClean="0"/>
                        <a:t>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Uncinus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(háčkovitý)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Vertebratus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(obratlový)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Spissatus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(závojovitý)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Radiatus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(paprsčitý)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Castellanus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(věžovitý)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Duplicatus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(zdvojený)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Floccus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(vločkovitý)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Cirrocumulus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(řasokupa)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Castellanus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(věžovitý)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Undulatus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(vlnovitý)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Mamma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</a:t>
                      </a:r>
                      <a:r>
                        <a:rPr lang="cs-CZ" sz="1200" dirty="0" err="1" smtClean="0"/>
                        <a:t>vemenovitý</a:t>
                      </a:r>
                      <a:r>
                        <a:rPr lang="cs-CZ" sz="1200" dirty="0" smtClean="0"/>
                        <a:t>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Stratiformis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(rozprostřen do plochy)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Lacunosus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(pravidelné otvory)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Virga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(pruhy)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Lenticularis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(čočkovitý)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Cirrocumulus</a:t>
            </a:r>
            <a:r>
              <a:rPr lang="cs-CZ" dirty="0" smtClean="0"/>
              <a:t> </a:t>
            </a:r>
            <a:r>
              <a:rPr lang="cs-CZ" dirty="0" err="1" smtClean="0"/>
              <a:t>stratiformis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rozprostírající se do vrstvy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Cirrostratus</a:t>
            </a:r>
            <a:r>
              <a:rPr lang="cs-CZ" dirty="0" smtClean="0"/>
              <a:t> </a:t>
            </a:r>
            <a:r>
              <a:rPr lang="cs-CZ" dirty="0" err="1" smtClean="0"/>
              <a:t>fibratus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vrstevnatý</a:t>
            </a:r>
          </a:p>
          <a:p>
            <a:r>
              <a:rPr lang="cs-CZ" dirty="0" smtClean="0"/>
              <a:t>TVAR: vláknový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Cirrostratus</a:t>
            </a:r>
            <a:r>
              <a:rPr lang="cs-CZ" dirty="0" smtClean="0"/>
              <a:t> </a:t>
            </a:r>
            <a:r>
              <a:rPr lang="cs-CZ" dirty="0" err="1" smtClean="0"/>
              <a:t>nebulosus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852218"/>
            <a:ext cx="5486400" cy="363591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vysoké</a:t>
            </a:r>
          </a:p>
          <a:p>
            <a:r>
              <a:rPr lang="cs-CZ" dirty="0" smtClean="0"/>
              <a:t>DRUH: vrstevnatý</a:t>
            </a:r>
          </a:p>
          <a:p>
            <a:r>
              <a:rPr lang="cs-CZ" dirty="0" smtClean="0"/>
              <a:t>TVAR: mlhavý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</a:t>
            </a:r>
            <a:r>
              <a:rPr lang="cs-CZ" sz="1400" dirty="0" smtClean="0"/>
              <a:t>: www.</a:t>
            </a:r>
            <a:r>
              <a:rPr lang="cs-CZ" sz="1400" dirty="0" err="1" smtClean="0"/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OBLAKY STŘEDNÍHO PATRA</a:t>
            </a:r>
            <a:endParaRPr lang="cs-CZ" dirty="0"/>
          </a:p>
        </p:txBody>
      </p:sp>
      <p:pic>
        <p:nvPicPr>
          <p:cNvPr id="4" name="Obrázek 3" descr="DSCN2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600200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Altocumulus</a:t>
            </a:r>
            <a:r>
              <a:rPr lang="cs-CZ" dirty="0" smtClean="0"/>
              <a:t> </a:t>
            </a:r>
            <a:r>
              <a:rPr lang="cs-CZ" dirty="0" err="1" smtClean="0"/>
              <a:t>stratiformis</a:t>
            </a:r>
            <a:r>
              <a:rPr lang="cs-CZ" dirty="0" smtClean="0"/>
              <a:t> </a:t>
            </a:r>
            <a:r>
              <a:rPr lang="cs-CZ" dirty="0" err="1" smtClean="0"/>
              <a:t>undulatus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rozprostírající se do vrstvy</a:t>
            </a:r>
          </a:p>
          <a:p>
            <a:r>
              <a:rPr lang="cs-CZ" dirty="0" smtClean="0"/>
              <a:t>ODRŮDA: vlnovitý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Altocumulus</a:t>
            </a:r>
            <a:r>
              <a:rPr lang="cs-CZ" dirty="0" smtClean="0"/>
              <a:t> </a:t>
            </a:r>
            <a:r>
              <a:rPr lang="cs-CZ" dirty="0" err="1" smtClean="0"/>
              <a:t>stratiformis</a:t>
            </a:r>
            <a:r>
              <a:rPr lang="cs-CZ" dirty="0" smtClean="0"/>
              <a:t> </a:t>
            </a:r>
            <a:r>
              <a:rPr lang="cs-CZ" dirty="0" err="1" smtClean="0"/>
              <a:t>undulatus</a:t>
            </a:r>
            <a:r>
              <a:rPr lang="cs-CZ" dirty="0" smtClean="0"/>
              <a:t> </a:t>
            </a:r>
            <a:r>
              <a:rPr lang="cs-CZ" dirty="0" err="1" smtClean="0"/>
              <a:t>radiatus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157030" y="612775"/>
            <a:ext cx="2756916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rozprostírající se do vrstvy</a:t>
            </a:r>
          </a:p>
          <a:p>
            <a:r>
              <a:rPr lang="cs-CZ" dirty="0" smtClean="0"/>
              <a:t>ODRŮDA: vlnovitý + paprsčitý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www.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Altocumulus</a:t>
            </a:r>
            <a:r>
              <a:rPr lang="cs-CZ" dirty="0" smtClean="0"/>
              <a:t> </a:t>
            </a:r>
            <a:r>
              <a:rPr lang="cs-CZ" dirty="0" err="1" smtClean="0"/>
              <a:t>stratiformis</a:t>
            </a:r>
            <a:r>
              <a:rPr lang="cs-CZ" dirty="0" smtClean="0"/>
              <a:t> </a:t>
            </a:r>
            <a:r>
              <a:rPr lang="cs-CZ" dirty="0" err="1" smtClean="0"/>
              <a:t>translucidus</a:t>
            </a:r>
            <a:r>
              <a:rPr lang="cs-CZ" dirty="0" smtClean="0"/>
              <a:t> </a:t>
            </a:r>
            <a:r>
              <a:rPr lang="cs-CZ" dirty="0" err="1" smtClean="0"/>
              <a:t>perlucidus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rozprostírající se do vrstvy</a:t>
            </a:r>
          </a:p>
          <a:p>
            <a:r>
              <a:rPr lang="cs-CZ" dirty="0" smtClean="0"/>
              <a:t>ODRŮDA: průsvitný + zářivý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Altocumulus</a:t>
            </a:r>
            <a:r>
              <a:rPr lang="cs-CZ" dirty="0" smtClean="0"/>
              <a:t> </a:t>
            </a:r>
            <a:r>
              <a:rPr lang="cs-CZ" dirty="0" err="1" smtClean="0"/>
              <a:t>castellanus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41442"/>
            <a:ext cx="5486400" cy="405746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cimbuřovitý</a:t>
            </a:r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www.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Altocumulus</a:t>
            </a:r>
            <a:r>
              <a:rPr lang="cs-CZ" dirty="0" smtClean="0"/>
              <a:t> </a:t>
            </a:r>
            <a:r>
              <a:rPr lang="cs-CZ" dirty="0" err="1" smtClean="0"/>
              <a:t>floccus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vločkovitý</a:t>
            </a:r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Altocumulus</a:t>
            </a:r>
            <a:r>
              <a:rPr lang="cs-CZ" dirty="0" smtClean="0"/>
              <a:t> </a:t>
            </a:r>
            <a:r>
              <a:rPr lang="cs-CZ" dirty="0" err="1" smtClean="0"/>
              <a:t>floccus</a:t>
            </a:r>
            <a:r>
              <a:rPr lang="cs-CZ" dirty="0" smtClean="0"/>
              <a:t> </a:t>
            </a:r>
            <a:r>
              <a:rPr lang="cs-CZ" dirty="0" err="1" smtClean="0"/>
              <a:t>virga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vločkovitý</a:t>
            </a:r>
          </a:p>
          <a:p>
            <a:r>
              <a:rPr lang="cs-CZ" dirty="0" smtClean="0"/>
              <a:t>PRŮVODNÍ OBLAK: srážkový pruh</a:t>
            </a:r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MEZINÁRODNÍ NÁZVOSLOVÍ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000107"/>
          <a:ext cx="9144000" cy="554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PATRO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DRUH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TVAR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ODRŮDA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ZVLÁŠTNOST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VYSOKÉ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Cirrostratus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</a:t>
                      </a:r>
                      <a:r>
                        <a:rPr lang="cs-CZ" sz="1200" dirty="0" err="1" smtClean="0"/>
                        <a:t>řasosloha</a:t>
                      </a:r>
                      <a:r>
                        <a:rPr lang="cs-CZ" sz="1200" dirty="0" smtClean="0"/>
                        <a:t>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Fibratus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(vláknitý)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Undulatus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(vlnovitý)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Nebulosus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(mlhavý)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Duplicatus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(zdvojený)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STŘEDNÍ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Altocumulus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(vysoká</a:t>
                      </a:r>
                      <a:r>
                        <a:rPr lang="cs-CZ" sz="1200" baseline="0" dirty="0" smtClean="0"/>
                        <a:t> kupa)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Castellanus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(věžovitý)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Undulatus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(vlnovitý)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Mamma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(vemena)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Floccus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(vločkovitý)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Radiatus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(paprsčitý)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Virga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(pruhy)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Stratiformis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(rozprostřen</a:t>
                      </a:r>
                      <a:r>
                        <a:rPr lang="cs-CZ" sz="1200" baseline="0" dirty="0" smtClean="0"/>
                        <a:t> do plochy)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Lacunosus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(pravidelné otvory)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Lenticularis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(čočkovitý)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Duplicatus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(zdvojený)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Translucidus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(průsvitný)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Perlucidus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(oblačné skupiny)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Opacus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(hustý, tmavý)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Altocumulus</a:t>
            </a:r>
            <a:r>
              <a:rPr lang="cs-CZ" dirty="0" smtClean="0"/>
              <a:t> </a:t>
            </a:r>
            <a:r>
              <a:rPr lang="cs-CZ" dirty="0" err="1" smtClean="0"/>
              <a:t>lenticularis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čočkovitý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Altocumulus</a:t>
            </a:r>
            <a:r>
              <a:rPr lang="cs-CZ" dirty="0" smtClean="0"/>
              <a:t> </a:t>
            </a:r>
            <a:r>
              <a:rPr lang="cs-CZ" dirty="0" err="1" smtClean="0"/>
              <a:t>lenticularis</a:t>
            </a:r>
            <a:r>
              <a:rPr lang="cs-CZ" dirty="0" smtClean="0"/>
              <a:t> </a:t>
            </a:r>
            <a:r>
              <a:rPr lang="cs-CZ" dirty="0" err="1" smtClean="0"/>
              <a:t>duplicatus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čočkovitý</a:t>
            </a:r>
          </a:p>
          <a:p>
            <a:r>
              <a:rPr lang="cs-CZ" dirty="0" smtClean="0"/>
              <a:t>ODRŮDA: zdvojený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Altostratus </a:t>
            </a:r>
            <a:r>
              <a:rPr lang="cs-CZ" dirty="0" err="1" smtClean="0"/>
              <a:t>opacus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vrstevnatý</a:t>
            </a:r>
          </a:p>
          <a:p>
            <a:r>
              <a:rPr lang="cs-CZ" dirty="0" smtClean="0"/>
              <a:t>TVAR: mlžný, hustý, tmavý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Altostratus </a:t>
            </a:r>
            <a:r>
              <a:rPr lang="cs-CZ" dirty="0" err="1" smtClean="0"/>
              <a:t>undulatus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vrstevnatý</a:t>
            </a:r>
          </a:p>
          <a:p>
            <a:r>
              <a:rPr lang="cs-CZ" dirty="0" smtClean="0"/>
              <a:t>TVAR: vlnovitý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Altostratus </a:t>
            </a:r>
            <a:r>
              <a:rPr lang="cs-CZ" dirty="0" err="1" smtClean="0"/>
              <a:t>translucidus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střední</a:t>
            </a:r>
          </a:p>
          <a:p>
            <a:r>
              <a:rPr lang="cs-CZ" dirty="0" smtClean="0"/>
              <a:t>DRUH: vrstevnatý</a:t>
            </a:r>
          </a:p>
          <a:p>
            <a:r>
              <a:rPr lang="cs-CZ" dirty="0" smtClean="0"/>
              <a:t>TVAR: průsvitný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OBLAKY NÍZKÉHO PATRA</a:t>
            </a:r>
            <a:endParaRPr lang="cs-CZ" dirty="0"/>
          </a:p>
        </p:txBody>
      </p:sp>
      <p:pic>
        <p:nvPicPr>
          <p:cNvPr id="4" name="Obrázek 3" descr="DSCN2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600200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Cumulus</a:t>
            </a:r>
            <a:r>
              <a:rPr lang="cs-CZ" dirty="0" smtClean="0"/>
              <a:t> </a:t>
            </a:r>
            <a:r>
              <a:rPr lang="cs-CZ" dirty="0" err="1" smtClean="0"/>
              <a:t>humilis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nízký, plochý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Cumulus</a:t>
            </a:r>
            <a:r>
              <a:rPr lang="cs-CZ" dirty="0" smtClean="0"/>
              <a:t> </a:t>
            </a:r>
            <a:r>
              <a:rPr lang="cs-CZ" dirty="0" err="1" smtClean="0"/>
              <a:t>mediocris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středně velký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Cumulus</a:t>
            </a:r>
            <a:r>
              <a:rPr lang="cs-CZ" dirty="0" smtClean="0"/>
              <a:t> </a:t>
            </a:r>
            <a:r>
              <a:rPr lang="cs-CZ" dirty="0" err="1" smtClean="0"/>
              <a:t>congestus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mohutný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Cumulus</a:t>
            </a:r>
            <a:r>
              <a:rPr lang="cs-CZ" dirty="0" smtClean="0"/>
              <a:t> </a:t>
            </a:r>
            <a:r>
              <a:rPr lang="cs-CZ" dirty="0" err="1" smtClean="0"/>
              <a:t>congestus</a:t>
            </a:r>
            <a:r>
              <a:rPr lang="cs-CZ" dirty="0" smtClean="0"/>
              <a:t> </a:t>
            </a:r>
            <a:r>
              <a:rPr lang="cs-CZ" dirty="0" err="1" smtClean="0"/>
              <a:t>pileus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843204"/>
            <a:ext cx="5486400" cy="365394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mohutný</a:t>
            </a:r>
          </a:p>
          <a:p>
            <a:r>
              <a:rPr lang="cs-CZ" dirty="0" smtClean="0"/>
              <a:t>PRŮVODNÍ OBLAK: čepička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www.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MEZINÁRODNÍ NÁZVOSLOVÍ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000107"/>
          <a:ext cx="9144000" cy="33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PATRO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DRUH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TVAR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ODRŮDA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ZVLÁŠTNOST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STŘEDNÍ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Altostratus</a:t>
                      </a:r>
                    </a:p>
                    <a:p>
                      <a:r>
                        <a:rPr lang="cs-CZ" sz="1200" dirty="0" smtClean="0"/>
                        <a:t>(vysoká</a:t>
                      </a:r>
                      <a:r>
                        <a:rPr lang="cs-CZ" sz="1200" baseline="0" dirty="0" smtClean="0"/>
                        <a:t> sloha)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Undulatus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(vlnovitý)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Mamma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(vemena)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Radiatus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(paprsčitý)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Virga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(pruhy)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Duplicatus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(zdvojený)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Praecipitatio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(vypadávající</a:t>
                      </a:r>
                      <a:r>
                        <a:rPr lang="cs-CZ" sz="1200" baseline="0" dirty="0" smtClean="0"/>
                        <a:t> srážky)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Translucidus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(průsvitný)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Pannus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(roztrhané cáry)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Opacus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(hustý,</a:t>
                      </a:r>
                      <a:r>
                        <a:rPr lang="cs-CZ" sz="1200" baseline="0" dirty="0" smtClean="0"/>
                        <a:t> tmavý)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Cumulus</a:t>
            </a:r>
            <a:r>
              <a:rPr lang="cs-CZ" dirty="0" smtClean="0"/>
              <a:t> </a:t>
            </a:r>
            <a:r>
              <a:rPr lang="cs-CZ" dirty="0" err="1" smtClean="0"/>
              <a:t>fractus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roztrhaný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Stratocumulus</a:t>
            </a:r>
            <a:r>
              <a:rPr lang="cs-CZ" dirty="0" smtClean="0"/>
              <a:t> </a:t>
            </a:r>
            <a:r>
              <a:rPr lang="cs-CZ" dirty="0" err="1" smtClean="0"/>
              <a:t>stratiformis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rozprostřený do vrstvy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Stratocumulus</a:t>
            </a:r>
            <a:r>
              <a:rPr lang="cs-CZ" dirty="0" smtClean="0"/>
              <a:t> </a:t>
            </a:r>
            <a:r>
              <a:rPr lang="cs-CZ" dirty="0" err="1" smtClean="0"/>
              <a:t>stratiformis</a:t>
            </a:r>
            <a:r>
              <a:rPr lang="cs-CZ" dirty="0" smtClean="0"/>
              <a:t> </a:t>
            </a:r>
            <a:r>
              <a:rPr lang="cs-CZ" dirty="0" err="1" smtClean="0"/>
              <a:t>perlucidus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rozprostírající se do vrstvy</a:t>
            </a:r>
          </a:p>
          <a:p>
            <a:r>
              <a:rPr lang="cs-CZ" dirty="0" smtClean="0"/>
              <a:t>ODRŮDA: průsvitný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Stratocumulus</a:t>
            </a:r>
            <a:r>
              <a:rPr lang="cs-CZ" dirty="0" smtClean="0"/>
              <a:t> </a:t>
            </a:r>
            <a:r>
              <a:rPr lang="cs-CZ" dirty="0" err="1" smtClean="0"/>
              <a:t>stratiformis</a:t>
            </a:r>
            <a:r>
              <a:rPr lang="cs-CZ" dirty="0" smtClean="0"/>
              <a:t> </a:t>
            </a:r>
            <a:r>
              <a:rPr lang="cs-CZ" dirty="0" err="1" smtClean="0"/>
              <a:t>undulatus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rozprostírající se do vrstvy</a:t>
            </a:r>
          </a:p>
          <a:p>
            <a:r>
              <a:rPr lang="cs-CZ" dirty="0" smtClean="0"/>
              <a:t>ODRŮDA: vlnovitý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Stratocumulus</a:t>
            </a:r>
            <a:r>
              <a:rPr lang="cs-CZ" dirty="0" smtClean="0"/>
              <a:t> </a:t>
            </a:r>
            <a:r>
              <a:rPr lang="cs-CZ" dirty="0" err="1" smtClean="0"/>
              <a:t>stratiformis</a:t>
            </a:r>
            <a:r>
              <a:rPr lang="cs-CZ" dirty="0" smtClean="0"/>
              <a:t> </a:t>
            </a:r>
            <a:r>
              <a:rPr lang="cs-CZ" dirty="0" err="1" smtClean="0"/>
              <a:t>undulatus</a:t>
            </a:r>
            <a:r>
              <a:rPr lang="cs-CZ" dirty="0" smtClean="0"/>
              <a:t> </a:t>
            </a:r>
            <a:r>
              <a:rPr lang="cs-CZ" dirty="0" err="1" smtClean="0"/>
              <a:t>translucidus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6574" y="612775"/>
            <a:ext cx="5477827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rozprostírající se do vrstvy</a:t>
            </a:r>
          </a:p>
          <a:p>
            <a:r>
              <a:rPr lang="cs-CZ" dirty="0" smtClean="0"/>
              <a:t>ODRŮDA: vlnovitý + průsvitný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www.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Stratocumulus</a:t>
            </a:r>
            <a:r>
              <a:rPr lang="cs-CZ" dirty="0" smtClean="0"/>
              <a:t> </a:t>
            </a:r>
            <a:r>
              <a:rPr lang="cs-CZ" dirty="0" err="1" smtClean="0"/>
              <a:t>lenticularis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914527"/>
            <a:ext cx="5486400" cy="351129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čočkovitý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www.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Stratocumulus</a:t>
            </a:r>
            <a:r>
              <a:rPr lang="cs-CZ" dirty="0" smtClean="0"/>
              <a:t> </a:t>
            </a:r>
            <a:r>
              <a:rPr lang="cs-CZ" dirty="0" err="1" smtClean="0"/>
              <a:t>stratiformis</a:t>
            </a:r>
            <a:r>
              <a:rPr lang="cs-CZ" dirty="0" smtClean="0"/>
              <a:t> </a:t>
            </a:r>
            <a:r>
              <a:rPr lang="cs-CZ" dirty="0" err="1" smtClean="0"/>
              <a:t>perlucidus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rozprostírající se</a:t>
            </a:r>
          </a:p>
          <a:p>
            <a:r>
              <a:rPr lang="cs-CZ" dirty="0" smtClean="0"/>
              <a:t>ODRŮDA: průsvitný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Stratus </a:t>
            </a:r>
            <a:r>
              <a:rPr lang="cs-CZ" dirty="0" err="1" smtClean="0"/>
              <a:t>nebulosus</a:t>
            </a:r>
            <a:r>
              <a:rPr lang="cs-CZ" dirty="0" smtClean="0"/>
              <a:t> </a:t>
            </a:r>
            <a:r>
              <a:rPr lang="cs-CZ" dirty="0" err="1" smtClean="0"/>
              <a:t>opacus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</a:t>
            </a:r>
            <a:r>
              <a:rPr lang="cs-CZ" dirty="0" smtClean="0"/>
              <a:t>vrstevnatý</a:t>
            </a:r>
            <a:endParaRPr lang="cs-CZ" dirty="0" smtClean="0"/>
          </a:p>
          <a:p>
            <a:r>
              <a:rPr lang="cs-CZ" dirty="0" smtClean="0"/>
              <a:t>TVAR: mlhovitý</a:t>
            </a:r>
          </a:p>
          <a:p>
            <a:r>
              <a:rPr lang="cs-CZ" dirty="0" smtClean="0"/>
              <a:t>ODRŮDA: hustý, tmavý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Stratus </a:t>
            </a:r>
            <a:r>
              <a:rPr lang="cs-CZ" dirty="0" err="1" smtClean="0"/>
              <a:t>nebulosus</a:t>
            </a:r>
            <a:r>
              <a:rPr lang="cs-CZ" dirty="0" smtClean="0"/>
              <a:t> </a:t>
            </a:r>
            <a:r>
              <a:rPr lang="cs-CZ" dirty="0" err="1" smtClean="0"/>
              <a:t>translucidus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nízké</a:t>
            </a:r>
          </a:p>
          <a:p>
            <a:r>
              <a:rPr lang="cs-CZ" dirty="0" smtClean="0"/>
              <a:t>DRUH: vrstevnatý</a:t>
            </a:r>
          </a:p>
          <a:p>
            <a:r>
              <a:rPr lang="cs-CZ" dirty="0" smtClean="0"/>
              <a:t>TVAR: mlhovitý</a:t>
            </a:r>
          </a:p>
          <a:p>
            <a:r>
              <a:rPr lang="cs-CZ" dirty="0" smtClean="0"/>
              <a:t>ODRŮDA: průsvitný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OBLAKY PŘESAHUJÍCÍ HRANICE PATER</a:t>
            </a:r>
            <a:endParaRPr lang="cs-CZ" dirty="0"/>
          </a:p>
        </p:txBody>
      </p:sp>
      <p:pic>
        <p:nvPicPr>
          <p:cNvPr id="4" name="Obrázek 3" descr="DSCN2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600200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MEZINÁRODNÍ NÁZVOSLOVÍ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000107"/>
          <a:ext cx="9144000" cy="443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PATRO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DRUH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TVAR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ODRŮDA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ZVLÁŠTNOST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NÍZKÉ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Stratocumulus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</a:t>
                      </a:r>
                      <a:r>
                        <a:rPr lang="cs-CZ" sz="1200" dirty="0" err="1" smtClean="0"/>
                        <a:t>slohokupa</a:t>
                      </a:r>
                      <a:r>
                        <a:rPr lang="cs-CZ" sz="1200" dirty="0" smtClean="0"/>
                        <a:t>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Stratiformis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(rozprostřený</a:t>
                      </a:r>
                      <a:r>
                        <a:rPr lang="cs-CZ" sz="1200" baseline="0" dirty="0" smtClean="0"/>
                        <a:t> do plochy)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Undulatus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(vlnovitý)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Mamma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(vemena)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Lenticularis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(čočkovitý)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Radiatus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(paprsčitý)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Virga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(pruhy)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Lacunosus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(pravidelné otvory)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Praecipitatio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(vypadávající</a:t>
                      </a:r>
                      <a:r>
                        <a:rPr lang="cs-CZ" sz="1200" baseline="0" dirty="0" smtClean="0"/>
                        <a:t> srážky)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Duplicatus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(zdvojený)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Translucidus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(průsvitný)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Perlucidus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(oblačné skupiny)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Opacus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(hustý, tmavý)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Cumulonimbus</a:t>
            </a:r>
            <a:r>
              <a:rPr lang="cs-CZ" dirty="0" smtClean="0"/>
              <a:t> </a:t>
            </a:r>
            <a:r>
              <a:rPr lang="cs-CZ" dirty="0" err="1" smtClean="0"/>
              <a:t>capillatus</a:t>
            </a:r>
            <a:r>
              <a:rPr lang="cs-CZ" dirty="0" smtClean="0"/>
              <a:t> </a:t>
            </a:r>
            <a:r>
              <a:rPr lang="cs-CZ" dirty="0" err="1" smtClean="0"/>
              <a:t>incus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841375"/>
            <a:ext cx="5486400" cy="36576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přesahující hranice pater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vlasatý</a:t>
            </a:r>
          </a:p>
          <a:p>
            <a:r>
              <a:rPr lang="cs-CZ" dirty="0" smtClean="0"/>
              <a:t>PRŮVODNÍ OBLAK: kovadlina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www.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google.com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Cumulonimbus</a:t>
            </a:r>
            <a:r>
              <a:rPr lang="cs-CZ" dirty="0" smtClean="0"/>
              <a:t> </a:t>
            </a:r>
            <a:r>
              <a:rPr lang="cs-CZ" dirty="0" err="1" smtClean="0"/>
              <a:t>calvus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přesahující hranice pater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holý, lysý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Cumulonimbus</a:t>
            </a:r>
            <a:r>
              <a:rPr lang="cs-CZ" dirty="0" smtClean="0"/>
              <a:t> </a:t>
            </a:r>
            <a:r>
              <a:rPr lang="cs-CZ" dirty="0" err="1" smtClean="0"/>
              <a:t>capillatus</a:t>
            </a:r>
            <a:r>
              <a:rPr lang="cs-CZ" dirty="0" smtClean="0"/>
              <a:t> </a:t>
            </a:r>
            <a:r>
              <a:rPr lang="cs-CZ" dirty="0" err="1" smtClean="0"/>
              <a:t>virga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992438" y="612775"/>
            <a:ext cx="30861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PATRO: přesahující hranice pater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TVAR: vlasatý</a:t>
            </a:r>
          </a:p>
          <a:p>
            <a:r>
              <a:rPr lang="cs-CZ" dirty="0" smtClean="0"/>
              <a:t>PRŮVODNÍ OBLAK: srážkové pruhy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Cumulonimbus</a:t>
            </a:r>
            <a:r>
              <a:rPr lang="cs-CZ" dirty="0" smtClean="0"/>
              <a:t> </a:t>
            </a:r>
            <a:r>
              <a:rPr lang="cs-CZ" dirty="0" err="1" smtClean="0"/>
              <a:t>virga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992438" y="612775"/>
            <a:ext cx="30861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přesahující hranice pater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PRŮVODNÍ OBLAK: srážkové pruhy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Cumulonimbus</a:t>
            </a:r>
            <a:r>
              <a:rPr lang="cs-CZ" dirty="0" smtClean="0"/>
              <a:t> </a:t>
            </a:r>
            <a:r>
              <a:rPr lang="cs-CZ" dirty="0" err="1" smtClean="0"/>
              <a:t>arcus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přesahující hranice pater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PRŮVODNÍ OBLAK: oblouk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Cumulonimbus</a:t>
            </a:r>
            <a:r>
              <a:rPr lang="cs-CZ" dirty="0" smtClean="0"/>
              <a:t> </a:t>
            </a:r>
            <a:r>
              <a:rPr lang="cs-CZ" dirty="0" err="1" smtClean="0"/>
              <a:t>mamma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přesahující hranice pater</a:t>
            </a:r>
          </a:p>
          <a:p>
            <a:r>
              <a:rPr lang="cs-CZ" dirty="0" smtClean="0"/>
              <a:t>DRUH: kupovitý</a:t>
            </a:r>
          </a:p>
          <a:p>
            <a:r>
              <a:rPr lang="cs-CZ" dirty="0" smtClean="0"/>
              <a:t>PRŮVODNÍ OBLAK: </a:t>
            </a:r>
            <a:r>
              <a:rPr lang="cs-CZ" dirty="0" err="1" smtClean="0"/>
              <a:t>vemenovitý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Nimbostratus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PATRO: přesahující hranice pater</a:t>
            </a:r>
          </a:p>
          <a:p>
            <a:r>
              <a:rPr lang="cs-CZ" dirty="0" smtClean="0"/>
              <a:t>DRUH: vrstevnatý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Nimbostratus </a:t>
            </a:r>
            <a:r>
              <a:rPr lang="cs-CZ" dirty="0" err="1" smtClean="0"/>
              <a:t>pannus</a:t>
            </a:r>
            <a:endParaRPr lang="cs-CZ" dirty="0"/>
          </a:p>
        </p:txBody>
      </p:sp>
      <p:pic>
        <p:nvPicPr>
          <p:cNvPr id="5" name="Zástupný symbol pro obrázek 4" descr="DSCN22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92288" y="600084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PATRO: přesahující hranice pater</a:t>
            </a:r>
          </a:p>
          <a:p>
            <a:r>
              <a:rPr lang="cs-CZ" dirty="0" smtClean="0"/>
              <a:t>DRUH: vrstevnatý</a:t>
            </a:r>
          </a:p>
          <a:p>
            <a:r>
              <a:rPr lang="cs-CZ" dirty="0" smtClean="0"/>
              <a:t>PRŮVODNÍ OBLAK: cáry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7143736" y="6500810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Nezval Ondřej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5800" y="2601917"/>
            <a:ext cx="7772400" cy="1470025"/>
          </a:xfrm>
        </p:spPr>
        <p:txBody>
          <a:bodyPr/>
          <a:lstStyle/>
          <a:p>
            <a:r>
              <a:rPr lang="cs-CZ" b="1" dirty="0" smtClean="0">
                <a:latin typeface="Century Gothic" pitchFamily="34" charset="0"/>
              </a:rPr>
              <a:t>ATLAS OBLAKŮ</a:t>
            </a:r>
            <a:br>
              <a:rPr lang="cs-CZ" b="1" dirty="0" smtClean="0">
                <a:latin typeface="Century Gothic" pitchFamily="34" charset="0"/>
              </a:rPr>
            </a:br>
            <a:r>
              <a:rPr lang="cs-CZ" sz="1100" b="1" dirty="0" smtClean="0">
                <a:latin typeface="Century Gothic" pitchFamily="34" charset="0"/>
              </a:rPr>
              <a:t>(freeware verze)</a:t>
            </a:r>
            <a:endParaRPr lang="cs-CZ" sz="1100" b="1" dirty="0">
              <a:latin typeface="Century Gothic" pitchFamily="34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371600" y="5314960"/>
            <a:ext cx="6400800" cy="1328750"/>
          </a:xfrm>
        </p:spPr>
        <p:txBody>
          <a:bodyPr/>
          <a:lstStyle/>
          <a:p>
            <a:r>
              <a:rPr lang="cs-CZ" sz="1600" dirty="0" smtClean="0">
                <a:latin typeface="Century Gothic" pitchFamily="34" charset="0"/>
              </a:rPr>
              <a:t>Nezval Ondřej</a:t>
            </a:r>
          </a:p>
          <a:p>
            <a:r>
              <a:rPr lang="cs-CZ" sz="1600" dirty="0" smtClean="0">
                <a:latin typeface="Century Gothic" pitchFamily="34" charset="0"/>
              </a:rPr>
              <a:t>737 831 538</a:t>
            </a:r>
          </a:p>
          <a:p>
            <a:r>
              <a:rPr lang="cs-CZ" sz="1600" dirty="0" err="1" smtClean="0">
                <a:latin typeface="Century Gothic" pitchFamily="34" charset="0"/>
                <a:hlinkClick r:id="rId3"/>
              </a:rPr>
              <a:t>Onezval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@seznam.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cz</a:t>
            </a:r>
            <a:endParaRPr lang="cs-CZ" sz="1600" dirty="0" smtClean="0">
              <a:latin typeface="Century Gothic" pitchFamily="34" charset="0"/>
            </a:endParaRPr>
          </a:p>
          <a:p>
            <a:r>
              <a:rPr lang="cs-CZ" sz="1600" dirty="0" smtClean="0">
                <a:latin typeface="Century Gothic" pitchFamily="34" charset="0"/>
              </a:rPr>
              <a:t>www.</a:t>
            </a:r>
            <a:r>
              <a:rPr lang="cs-CZ" sz="1600" dirty="0" err="1" smtClean="0">
                <a:latin typeface="Century Gothic" pitchFamily="34" charset="0"/>
              </a:rPr>
              <a:t>meteovikyrovice.wbs.cz</a:t>
            </a:r>
            <a:endParaRPr lang="cs-CZ" sz="1600" dirty="0" smtClean="0">
              <a:latin typeface="Century Gothic" pitchFamily="34" charset="0"/>
            </a:endParaRPr>
          </a:p>
          <a:p>
            <a:endParaRPr lang="cs-CZ" dirty="0" smtClean="0">
              <a:latin typeface="Century Gothic" pitchFamily="34" charset="0"/>
            </a:endParaRPr>
          </a:p>
        </p:txBody>
      </p:sp>
      <p:pic>
        <p:nvPicPr>
          <p:cNvPr id="7" name="Obrázek 6" descr="DSCN4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"/>
            <a:ext cx="2628901" cy="197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DSCN4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5099" y="0"/>
            <a:ext cx="2628901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DSCN4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86325"/>
            <a:ext cx="26289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DSCN40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5100" y="4886325"/>
            <a:ext cx="26289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MEZINÁRODNÍ NÁZVOSLOVÍ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000107"/>
          <a:ext cx="9144000" cy="49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PATRO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DRUH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TVAR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ODRŮDA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ZVLÁŠTNOST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NÍZKÉ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Stratus</a:t>
                      </a:r>
                    </a:p>
                    <a:p>
                      <a:r>
                        <a:rPr lang="cs-CZ" sz="1200" dirty="0" smtClean="0"/>
                        <a:t>(sloha)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Nebulosus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(mlhavý)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Undulatus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(vlnovité)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Praecipitatio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(vypadávající</a:t>
                      </a:r>
                      <a:r>
                        <a:rPr lang="cs-CZ" sz="1200" baseline="0" dirty="0" smtClean="0"/>
                        <a:t> srážky)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Fractus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(roztrhaný)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Translucidus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(průsvitný)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Opacus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(hustý, tmavý)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PŘESAHUJÍCÍ HRANICE PATER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Cumulus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(kupa)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Fractus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(roztrhaný)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Radiatus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(paprsčitý)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Virga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(pruhy)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Humilis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(nízký, plochý)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Praecipitatio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(vypadávající srážky)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Mediocris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(středně vyvinut)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Arcus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(oblouk)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Congestus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(mohutný)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Tuba</a:t>
                      </a:r>
                    </a:p>
                    <a:p>
                      <a:r>
                        <a:rPr lang="cs-CZ" sz="1200" dirty="0" smtClean="0"/>
                        <a:t>(sloup)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Pileus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(čepička)</a:t>
                      </a:r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MEZINÁRODNÍ NÁZVOSLOVÍ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000107"/>
          <a:ext cx="9144000" cy="49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PATRO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DRUH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TVAR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ODRŮDA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ZVLÁŠTNOST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PŘESAHUJÍCÍ HRANICE PATER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Cumulonimbus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(bouřková</a:t>
                      </a:r>
                      <a:r>
                        <a:rPr lang="cs-CZ" sz="1200" baseline="0" dirty="0" smtClean="0"/>
                        <a:t> kupa)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Calvus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(holý)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Incus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(kovadlina)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Capillatus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(vlasatý)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Mamma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(vemena)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Virga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(pruhy)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Praecipitatio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(vypadávající srážky)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Tuba</a:t>
                      </a:r>
                    </a:p>
                    <a:p>
                      <a:r>
                        <a:rPr lang="cs-CZ" sz="1200" dirty="0" smtClean="0"/>
                        <a:t>(sloup)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Pileus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(čepička)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Velum</a:t>
                      </a:r>
                    </a:p>
                    <a:p>
                      <a:r>
                        <a:rPr lang="cs-CZ" sz="1200" dirty="0" smtClean="0"/>
                        <a:t>(světlý závoj)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Pannus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(roztrhané cáry)</a:t>
                      </a:r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MEZINÁRODNÍ NÁZVOSLOVÍ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000107"/>
          <a:ext cx="9144000" cy="166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PATRO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DRUH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TVAR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ODRŮDA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ZVLÁŠTNOST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PŘESAHUJÍCÍ HRANICE PATER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Nimbostratus</a:t>
                      </a:r>
                    </a:p>
                    <a:p>
                      <a:r>
                        <a:rPr lang="cs-CZ" sz="1200" dirty="0" smtClean="0"/>
                        <a:t>(dešťová sloha)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Virga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(pruhy)</a:t>
                      </a:r>
                      <a:endParaRPr lang="cs-CZ" sz="1200" dirty="0"/>
                    </a:p>
                  </a:txBody>
                  <a:tcPr/>
                </a:tc>
              </a:tr>
              <a:tr h="5542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Praecipitatio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(vypadávající srážky)</a:t>
                      </a:r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OBLAKY VYSOKÉHO PATRA</a:t>
            </a:r>
            <a:endParaRPr lang="cs-CZ" dirty="0"/>
          </a:p>
        </p:txBody>
      </p:sp>
      <p:pic>
        <p:nvPicPr>
          <p:cNvPr id="4" name="Obrázek 3" descr="DSCN2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600200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1335</Words>
  <Application>Microsoft Office PowerPoint</Application>
  <PresentationFormat>Předvádění na obrazovce (4:3)</PresentationFormat>
  <Paragraphs>595</Paragraphs>
  <Slides>58</Slides>
  <Notes>58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Motiv sady Office</vt:lpstr>
      <vt:lpstr>ATLAS OBLAKŮ</vt:lpstr>
      <vt:lpstr>MEZINÁRODNÍ NÁZVOSLOVÍ</vt:lpstr>
      <vt:lpstr>MEZINÁRODNÍ NÁZVOSLOVÍ</vt:lpstr>
      <vt:lpstr>MEZINÁRODNÍ NÁZVOSLOVÍ</vt:lpstr>
      <vt:lpstr>MEZINÁRODNÍ NÁZVOSLOVÍ</vt:lpstr>
      <vt:lpstr>MEZINÁRODNÍ NÁZVOSLOVÍ</vt:lpstr>
      <vt:lpstr>MEZINÁRODNÍ NÁZVOSLOVÍ</vt:lpstr>
      <vt:lpstr>MEZINÁRODNÍ NÁZVOSLOVÍ</vt:lpstr>
      <vt:lpstr>OBLAKY VYSOKÉHO PATRA</vt:lpstr>
      <vt:lpstr>Cirrus uncinus </vt:lpstr>
      <vt:lpstr>Cirrus uncinus intortus </vt:lpstr>
      <vt:lpstr>Cirrus fibratus </vt:lpstr>
      <vt:lpstr>Cirrus fibratus intortus</vt:lpstr>
      <vt:lpstr>Cirrus fibratus radiatus</vt:lpstr>
      <vt:lpstr>Cirrus fibratus vertebratus</vt:lpstr>
      <vt:lpstr>Cirrus spissatus</vt:lpstr>
      <vt:lpstr>Cirrus castellanus</vt:lpstr>
      <vt:lpstr>Cirrus floccus</vt:lpstr>
      <vt:lpstr>Cirrocumulus stratiformis undulatus</vt:lpstr>
      <vt:lpstr>Cirrocumulus stratiformis</vt:lpstr>
      <vt:lpstr>Cirrostratus fibratus</vt:lpstr>
      <vt:lpstr>Cirrostratus nebulosus</vt:lpstr>
      <vt:lpstr>OBLAKY STŘEDNÍHO PATRA</vt:lpstr>
      <vt:lpstr>Altocumulus stratiformis undulatus</vt:lpstr>
      <vt:lpstr>Altocumulus stratiformis undulatus radiatus</vt:lpstr>
      <vt:lpstr>Altocumulus stratiformis translucidus perlucidus</vt:lpstr>
      <vt:lpstr>Altocumulus castellanus</vt:lpstr>
      <vt:lpstr>Altocumulus floccus</vt:lpstr>
      <vt:lpstr>Altocumulus floccus virga</vt:lpstr>
      <vt:lpstr>Altocumulus lenticularis</vt:lpstr>
      <vt:lpstr>Altocumulus lenticularis duplicatus</vt:lpstr>
      <vt:lpstr>Altostratus opacus</vt:lpstr>
      <vt:lpstr>Altostratus undulatus</vt:lpstr>
      <vt:lpstr>Altostratus translucidus</vt:lpstr>
      <vt:lpstr>OBLAKY NÍZKÉHO PATRA</vt:lpstr>
      <vt:lpstr>Cumulus humilis</vt:lpstr>
      <vt:lpstr>Cumulus mediocris</vt:lpstr>
      <vt:lpstr>Cumulus congestus</vt:lpstr>
      <vt:lpstr>Cumulus congestus pileus</vt:lpstr>
      <vt:lpstr>Cumulus fractus</vt:lpstr>
      <vt:lpstr>Stratocumulus stratiformis</vt:lpstr>
      <vt:lpstr>Stratocumulus stratiformis perlucidus</vt:lpstr>
      <vt:lpstr>Stratocumulus stratiformis undulatus</vt:lpstr>
      <vt:lpstr>Stratocumulus stratiformis undulatus translucidus</vt:lpstr>
      <vt:lpstr>Stratocumulus lenticularis</vt:lpstr>
      <vt:lpstr>Stratocumulus stratiformis perlucidus</vt:lpstr>
      <vt:lpstr>Stratus nebulosus opacus</vt:lpstr>
      <vt:lpstr>Stratus nebulosus translucidus</vt:lpstr>
      <vt:lpstr>OBLAKY PŘESAHUJÍCÍ HRANICE PATER</vt:lpstr>
      <vt:lpstr>Cumulonimbus capillatus incus</vt:lpstr>
      <vt:lpstr>Cumulonimbus calvus</vt:lpstr>
      <vt:lpstr>Cumulonimbus capillatus virga</vt:lpstr>
      <vt:lpstr>Cumulonimbus virga</vt:lpstr>
      <vt:lpstr>Cumulonimbus arcus</vt:lpstr>
      <vt:lpstr>Cumulonimbus mamma</vt:lpstr>
      <vt:lpstr>Nimbostratus</vt:lpstr>
      <vt:lpstr>Nimbostratus pannus</vt:lpstr>
      <vt:lpstr>ATLAS OBLAKŮ (freeware verze)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OBLAKŮ</dc:title>
  <dc:creator>Ondřej Nezval</dc:creator>
  <cp:lastModifiedBy>Ondřej Nezval</cp:lastModifiedBy>
  <cp:revision>24</cp:revision>
  <dcterms:created xsi:type="dcterms:W3CDTF">2009-05-31T10:39:53Z</dcterms:created>
  <dcterms:modified xsi:type="dcterms:W3CDTF">2009-06-01T08:44:45Z</dcterms:modified>
</cp:coreProperties>
</file>